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3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273" r:id="rId2"/>
    <p:sldId id="284" r:id="rId3"/>
    <p:sldId id="295" r:id="rId4"/>
    <p:sldId id="283" r:id="rId5"/>
    <p:sldId id="271" r:id="rId6"/>
    <p:sldId id="281" r:id="rId7"/>
    <p:sldId id="275" r:id="rId8"/>
    <p:sldId id="280" r:id="rId9"/>
    <p:sldId id="276" r:id="rId10"/>
    <p:sldId id="278" r:id="rId11"/>
    <p:sldId id="279" r:id="rId12"/>
    <p:sldId id="297" r:id="rId13"/>
    <p:sldId id="286" r:id="rId14"/>
    <p:sldId id="285" r:id="rId15"/>
    <p:sldId id="287" r:id="rId16"/>
    <p:sldId id="290" r:id="rId17"/>
    <p:sldId id="291" r:id="rId18"/>
    <p:sldId id="292" r:id="rId19"/>
    <p:sldId id="293" r:id="rId20"/>
    <p:sldId id="29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89;&#1090;&#1088;&#1072;&#1093;&#1086;&#1074;&#1082;&#1072;%20&#1085;&#1072;%20&#1092;&#1083;&#1101;&#1096;&#1082;&#1091;\&#1042;&#1086;&#1089;&#1087;.&#1088;&#1077;&#1079;\&#1074;&#1086;&#1089;&#1087;.&#1088;&#1077;&#1079;.15-16&#1075;\&#1076;&#1083;&#1103;%20&#1080;&#1085;&#1076;&#1080;&#1074;&#1080;&#1076;&#1091;&#1072;&#1083;&#1100;&#1085;&#1099;&#1093;%20&#1082;&#1072;&#1088;&#1090;\4&#1074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&#1056;&#1040;&#1041;&#1054;&#1063;&#1040;&#1071;%20&#1044;&#1054;&#1050;&#1059;&#1052;&#1045;&#1053;&#1058;&#1040;&#1062;&#1048;&#1071;\&#1044;&#1048;&#1040;&#1043;&#1053;&#1054;&#1057;&#1058;&#1048;&#1050;&#1040;\&#1059;&#1084;&#1089;&#1090;&#1074;&#1077;&#1085;&#1085;&#1086;&#1077;%20&#1088;&#1072;&#1079;&#1074;&#1080;&#1090;&#1080;&#1077;\&#1057;&#1082;&#1083;&#1086;&#1085;&#1085;&#1086;&#1089;&#1090;&#1080;%202015-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ФИО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Лист1!$Q$3</c:f>
              <c:strCache>
                <c:ptCount val="1"/>
                <c:pt idx="0">
                  <c:v>2014-15 - 3 класс</c:v>
                </c:pt>
              </c:strCache>
            </c:strRef>
          </c:tx>
          <c:val>
            <c:numRef>
              <c:f>Лист1!$R$3:$AB$3</c:f>
              <c:numCache>
                <c:formatCode>General</c:formatCode>
                <c:ptCount val="11"/>
                <c:pt idx="0">
                  <c:v>3.25</c:v>
                </c:pt>
                <c:pt idx="1">
                  <c:v>3</c:v>
                </c:pt>
                <c:pt idx="2">
                  <c:v>3.75</c:v>
                </c:pt>
                <c:pt idx="3">
                  <c:v>3</c:v>
                </c:pt>
                <c:pt idx="4">
                  <c:v>4.25</c:v>
                </c:pt>
                <c:pt idx="5">
                  <c:v>3.25</c:v>
                </c:pt>
                <c:pt idx="6">
                  <c:v>3</c:v>
                </c:pt>
                <c:pt idx="7">
                  <c:v>4.25</c:v>
                </c:pt>
                <c:pt idx="8">
                  <c:v>4</c:v>
                </c:pt>
                <c:pt idx="9">
                  <c:v>3.5</c:v>
                </c:pt>
                <c:pt idx="10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Лист1!$Q$4</c:f>
              <c:strCache>
                <c:ptCount val="1"/>
                <c:pt idx="0">
                  <c:v>2015-16 - 4 класс</c:v>
                </c:pt>
              </c:strCache>
            </c:strRef>
          </c:tx>
          <c:val>
            <c:numRef>
              <c:f>Лист1!$R$4:$AB$4</c:f>
              <c:numCache>
                <c:formatCode>0.0</c:formatCode>
                <c:ptCount val="11"/>
                <c:pt idx="0">
                  <c:v>3.5</c:v>
                </c:pt>
                <c:pt idx="1">
                  <c:v>3.25</c:v>
                </c:pt>
                <c:pt idx="2">
                  <c:v>3.5</c:v>
                </c:pt>
                <c:pt idx="3">
                  <c:v>3.625</c:v>
                </c:pt>
                <c:pt idx="4">
                  <c:v>4</c:v>
                </c:pt>
                <c:pt idx="5">
                  <c:v>3.25</c:v>
                </c:pt>
                <c:pt idx="6">
                  <c:v>4</c:v>
                </c:pt>
                <c:pt idx="7">
                  <c:v>2.5</c:v>
                </c:pt>
                <c:pt idx="8">
                  <c:v>3.4375</c:v>
                </c:pt>
                <c:pt idx="9">
                  <c:v>3.0625</c:v>
                </c:pt>
                <c:pt idx="10">
                  <c:v>3.5625</c:v>
                </c:pt>
              </c:numCache>
            </c:numRef>
          </c:val>
        </c:ser>
        <c:axId val="73314688"/>
        <c:axId val="73316224"/>
      </c:barChart>
      <c:catAx>
        <c:axId val="73314688"/>
        <c:scaling>
          <c:orientation val="minMax"/>
        </c:scaling>
        <c:axPos val="b"/>
        <c:majorTickMark val="none"/>
        <c:tickLblPos val="nextTo"/>
        <c:crossAx val="73316224"/>
        <c:crosses val="autoZero"/>
        <c:auto val="1"/>
        <c:lblAlgn val="ctr"/>
        <c:lblOffset val="100"/>
      </c:catAx>
      <c:valAx>
        <c:axId val="73316224"/>
        <c:scaling>
          <c:orientation val="minMax"/>
          <c:max val="5"/>
        </c:scaling>
        <c:axPos val="l"/>
        <c:majorGridlines/>
        <c:numFmt formatCode="General" sourceLinked="1"/>
        <c:majorTickMark val="none"/>
        <c:tickLblPos val="nextTo"/>
        <c:crossAx val="73314688"/>
        <c:crosses val="autoZero"/>
        <c:crossBetween val="between"/>
      </c:valAx>
    </c:plotArea>
    <c:legend>
      <c:legendPos val="r"/>
      <c:layout/>
    </c:legend>
    <c:plotVisOnly val="1"/>
  </c:chart>
  <c:spPr>
    <a:ln cmpd="sng">
      <a:solidFill>
        <a:prstClr val="black"/>
      </a:solidFill>
    </a:ln>
  </c:spPr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15.384615384615385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61.53846153846154</c:v>
                </c:pt>
                <c:pt idx="1">
                  <c:v>21.739130434782609</c:v>
                </c:pt>
                <c:pt idx="2">
                  <c:v>40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52.173913043478343</c:v>
                </c:pt>
                <c:pt idx="2">
                  <c:v>50</c:v>
                </c:pt>
                <c:pt idx="3">
                  <c:v>55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26.086956521739129</c:v>
                </c:pt>
                <c:pt idx="2">
                  <c:v>10</c:v>
                </c:pt>
                <c:pt idx="3">
                  <c:v>27</c:v>
                </c:pt>
              </c:numCache>
            </c:numRef>
          </c:val>
        </c:ser>
        <c:axId val="106330368"/>
        <c:axId val="106332160"/>
      </c:areaChart>
      <c:catAx>
        <c:axId val="106330368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332160"/>
        <c:crosses val="autoZero"/>
        <c:auto val="1"/>
        <c:lblAlgn val="ctr"/>
        <c:lblOffset val="100"/>
      </c:catAx>
      <c:valAx>
        <c:axId val="10633216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330368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4235674082510474"/>
          <c:y val="8.4189848400714126E-2"/>
          <c:w val="0.65492469887591864"/>
          <c:h val="0.66584777476040125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15.384615384615385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57.692307692307693</c:v>
                </c:pt>
                <c:pt idx="1">
                  <c:v>21.739130434782609</c:v>
                </c:pt>
                <c:pt idx="2">
                  <c:v>33.333333333333336</c:v>
                </c:pt>
                <c:pt idx="3">
                  <c:v>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19.230769230769134</c:v>
                </c:pt>
                <c:pt idx="1">
                  <c:v>52.173913043478343</c:v>
                </c:pt>
                <c:pt idx="2">
                  <c:v>46.666666666666522</c:v>
                </c:pt>
                <c:pt idx="3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26.086956521739129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</c:ser>
        <c:axId val="106404096"/>
        <c:axId val="106422272"/>
      </c:areaChart>
      <c:catAx>
        <c:axId val="106404096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422272"/>
        <c:crosses val="autoZero"/>
        <c:auto val="1"/>
        <c:lblAlgn val="ctr"/>
        <c:lblOffset val="100"/>
      </c:catAx>
      <c:valAx>
        <c:axId val="10642227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404096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4979428846498674"/>
          <c:y val="8.9055077064638111E-2"/>
          <c:w val="0.67125227469974258"/>
          <c:h val="0.69115845354546568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53.84615384615396</c:v>
                </c:pt>
                <c:pt idx="1">
                  <c:v>17.39130434782609</c:v>
                </c:pt>
                <c:pt idx="2">
                  <c:v>23.333333333333268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23.076923076923023</c:v>
                </c:pt>
                <c:pt idx="1">
                  <c:v>56.521739130434888</c:v>
                </c:pt>
                <c:pt idx="2">
                  <c:v>56.666666666666522</c:v>
                </c:pt>
                <c:pt idx="3">
                  <c:v>50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26.086956521739129</c:v>
                </c:pt>
                <c:pt idx="2">
                  <c:v>20</c:v>
                </c:pt>
                <c:pt idx="3">
                  <c:v>27</c:v>
                </c:pt>
              </c:numCache>
            </c:numRef>
          </c:val>
        </c:ser>
        <c:axId val="106445056"/>
        <c:axId val="106459136"/>
      </c:areaChart>
      <c:catAx>
        <c:axId val="106445056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459136"/>
        <c:crosses val="autoZero"/>
        <c:auto val="1"/>
        <c:lblAlgn val="ctr"/>
        <c:lblOffset val="100"/>
      </c:catAx>
      <c:valAx>
        <c:axId val="10645913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6445056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 dirty="0" smtClean="0"/>
              <a:t>ФИО</a:t>
            </a:r>
            <a:endParaRPr lang="ru-RU" dirty="0"/>
          </a:p>
        </c:rich>
      </c:tx>
      <c:layout/>
    </c:title>
    <c:plotArea>
      <c:layout/>
      <c:barChart>
        <c:barDir val="bar"/>
        <c:grouping val="percentStacked"/>
        <c:ser>
          <c:idx val="1"/>
          <c:order val="0"/>
          <c:tx>
            <c:strRef>
              <c:f>'8а 15-16'!$M$68</c:f>
              <c:strCache>
                <c:ptCount val="1"/>
                <c:pt idx="0">
                  <c:v>естественнонаучный цикл</c:v>
                </c:pt>
              </c:strCache>
            </c:strRef>
          </c:tx>
          <c:dLbls>
            <c:showVal val="1"/>
          </c:dLbls>
          <c:cat>
            <c:strRef>
              <c:f>'8а 15-16'!$L$70:$L$71</c:f>
              <c:strCache>
                <c:ptCount val="2"/>
                <c:pt idx="0">
                  <c:v>2015-16 - 8 класс</c:v>
                </c:pt>
                <c:pt idx="1">
                  <c:v>2014-15 - 7 класс</c:v>
                </c:pt>
              </c:strCache>
            </c:strRef>
          </c:cat>
          <c:val>
            <c:numRef>
              <c:f>'8а 15-16'!$M$70:$M$71</c:f>
              <c:numCache>
                <c:formatCode>0.0%</c:formatCode>
                <c:ptCount val="2"/>
                <c:pt idx="0">
                  <c:v>0.2256416494343754</c:v>
                </c:pt>
                <c:pt idx="1">
                  <c:v>0.27971311475409827</c:v>
                </c:pt>
              </c:numCache>
            </c:numRef>
          </c:val>
        </c:ser>
        <c:ser>
          <c:idx val="2"/>
          <c:order val="1"/>
          <c:tx>
            <c:strRef>
              <c:f>'8а 15-16'!$N$68</c:f>
              <c:strCache>
                <c:ptCount val="1"/>
                <c:pt idx="0">
                  <c:v>гуманитарный цикл</c:v>
                </c:pt>
              </c:strCache>
            </c:strRef>
          </c:tx>
          <c:dLbls>
            <c:showVal val="1"/>
          </c:dLbls>
          <c:cat>
            <c:strRef>
              <c:f>'8а 15-16'!$L$70:$L$71</c:f>
              <c:strCache>
                <c:ptCount val="2"/>
                <c:pt idx="0">
                  <c:v>2015-16 - 8 класс</c:v>
                </c:pt>
                <c:pt idx="1">
                  <c:v>2014-15 - 7 класс</c:v>
                </c:pt>
              </c:strCache>
            </c:strRef>
          </c:cat>
          <c:val>
            <c:numRef>
              <c:f>'8а 15-16'!$N$70:$N$71</c:f>
              <c:numCache>
                <c:formatCode>0.0%</c:formatCode>
                <c:ptCount val="2"/>
                <c:pt idx="0">
                  <c:v>0.50358837124437417</c:v>
                </c:pt>
                <c:pt idx="1">
                  <c:v>0.41068989071038275</c:v>
                </c:pt>
              </c:numCache>
            </c:numRef>
          </c:val>
        </c:ser>
        <c:ser>
          <c:idx val="0"/>
          <c:order val="2"/>
          <c:tx>
            <c:strRef>
              <c:f>'8а 15-16'!$O$68</c:f>
              <c:strCache>
                <c:ptCount val="1"/>
                <c:pt idx="0">
                  <c:v>математический цикл</c:v>
                </c:pt>
              </c:strCache>
            </c:strRef>
          </c:tx>
          <c:dLbls>
            <c:showVal val="1"/>
          </c:dLbls>
          <c:cat>
            <c:strRef>
              <c:f>'8а 15-16'!$L$70:$L$71</c:f>
              <c:strCache>
                <c:ptCount val="2"/>
                <c:pt idx="0">
                  <c:v>2015-16 - 8 класс</c:v>
                </c:pt>
                <c:pt idx="1">
                  <c:v>2014-15 - 7 класс</c:v>
                </c:pt>
              </c:strCache>
            </c:strRef>
          </c:cat>
          <c:val>
            <c:numRef>
              <c:f>'8а 15-16'!$O$70:$O$71</c:f>
              <c:numCache>
                <c:formatCode>0.0%</c:formatCode>
                <c:ptCount val="2"/>
                <c:pt idx="0">
                  <c:v>0.27076997932125074</c:v>
                </c:pt>
                <c:pt idx="1">
                  <c:v>0.30959699453551931</c:v>
                </c:pt>
              </c:numCache>
            </c:numRef>
          </c:val>
        </c:ser>
        <c:overlap val="100"/>
        <c:axId val="74653056"/>
        <c:axId val="74671232"/>
      </c:barChart>
      <c:catAx>
        <c:axId val="74653056"/>
        <c:scaling>
          <c:orientation val="minMax"/>
        </c:scaling>
        <c:axPos val="l"/>
        <c:tickLblPos val="nextTo"/>
        <c:crossAx val="74671232"/>
        <c:crosses val="autoZero"/>
        <c:auto val="1"/>
        <c:lblAlgn val="ctr"/>
        <c:lblOffset val="100"/>
      </c:catAx>
      <c:valAx>
        <c:axId val="74671232"/>
        <c:scaling>
          <c:orientation val="minMax"/>
        </c:scaling>
        <c:axPos val="b"/>
        <c:majorGridlines/>
        <c:numFmt formatCode="0%" sourceLinked="1"/>
        <c:tickLblPos val="nextTo"/>
        <c:crossAx val="74653056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9959728392775294"/>
          <c:y val="6.5645834749813031E-2"/>
          <c:w val="0.53761734220313684"/>
          <c:h val="0.64567377106221979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13.043478260869565</c:v>
                </c:pt>
                <c:pt idx="2">
                  <c:v>26.666666666666668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52.173913043478343</c:v>
                </c:pt>
                <c:pt idx="2">
                  <c:v>56.666666666666522</c:v>
                </c:pt>
                <c:pt idx="3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34.782608695652144</c:v>
                </c:pt>
                <c:pt idx="2">
                  <c:v>16.666666666666668</c:v>
                </c:pt>
                <c:pt idx="3">
                  <c:v>14</c:v>
                </c:pt>
              </c:numCache>
            </c:numRef>
          </c:val>
        </c:ser>
        <c:axId val="92153728"/>
        <c:axId val="92155264"/>
      </c:areaChart>
      <c:catAx>
        <c:axId val="92153728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2155264"/>
        <c:crosses val="autoZero"/>
        <c:auto val="1"/>
        <c:lblAlgn val="ctr"/>
        <c:lblOffset val="100"/>
      </c:catAx>
      <c:valAx>
        <c:axId val="9215526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21537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2670842064232366"/>
          <c:y val="0.11195488862136822"/>
          <c:w val="0.11298253245956151"/>
          <c:h val="0.57405672451236356"/>
        </c:manualLayout>
      </c:layout>
      <c:txPr>
        <a:bodyPr/>
        <a:lstStyle/>
        <a:p>
          <a:pPr>
            <a:defRPr sz="1000" spc="1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119150625058573"/>
          <c:y val="0.11010198736181528"/>
          <c:w val="0.71990438438596649"/>
          <c:h val="0.70199586838930506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0</c:v>
                </c:pt>
                <c:pt idx="2">
                  <c:v>6.666666666666667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57.692307692307693</c:v>
                </c:pt>
                <c:pt idx="1">
                  <c:v>8.6956521739130448</c:v>
                </c:pt>
                <c:pt idx="2">
                  <c:v>20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26.923076923076923</c:v>
                </c:pt>
                <c:pt idx="1">
                  <c:v>56.521739130434888</c:v>
                </c:pt>
                <c:pt idx="2">
                  <c:v>63.333333333333336</c:v>
                </c:pt>
                <c:pt idx="3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34.782608695652144</c:v>
                </c:pt>
                <c:pt idx="2">
                  <c:v>10</c:v>
                </c:pt>
                <c:pt idx="3">
                  <c:v>18</c:v>
                </c:pt>
              </c:numCache>
            </c:numRef>
          </c:val>
        </c:ser>
        <c:axId val="95045504"/>
        <c:axId val="95047040"/>
      </c:areaChart>
      <c:catAx>
        <c:axId val="95045504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5047040"/>
        <c:crosses val="autoZero"/>
        <c:auto val="1"/>
        <c:lblAlgn val="ctr"/>
        <c:lblOffset val="100"/>
      </c:catAx>
      <c:valAx>
        <c:axId val="9504704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5045504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7800873814068321"/>
          <c:y val="7.4638827308318584E-2"/>
          <c:w val="0.65617142240928505"/>
          <c:h val="0.74061575629763021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46.153846153845954</c:v>
                </c:pt>
                <c:pt idx="1">
                  <c:v>13.043478260869565</c:v>
                </c:pt>
                <c:pt idx="2">
                  <c:v>26.666666666666668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30.76923076923077</c:v>
                </c:pt>
                <c:pt idx="1">
                  <c:v>56.521739130434888</c:v>
                </c:pt>
                <c:pt idx="2">
                  <c:v>66.666666666666671</c:v>
                </c:pt>
                <c:pt idx="3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30.434782608695649</c:v>
                </c:pt>
                <c:pt idx="2">
                  <c:v>6.666666666666667</c:v>
                </c:pt>
                <c:pt idx="3">
                  <c:v>14</c:v>
                </c:pt>
              </c:numCache>
            </c:numRef>
          </c:val>
        </c:ser>
        <c:axId val="95078272"/>
        <c:axId val="95079808"/>
      </c:areaChart>
      <c:catAx>
        <c:axId val="95078272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5079808"/>
        <c:crosses val="autoZero"/>
        <c:auto val="1"/>
        <c:lblAlgn val="ctr"/>
        <c:lblOffset val="100"/>
      </c:catAx>
      <c:valAx>
        <c:axId val="9507980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5078272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4972080289175421"/>
          <c:y val="6.9390748031496377E-2"/>
          <c:w val="0.69829016532081911"/>
          <c:h val="0.75885383858268074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34.615384615384521</c:v>
                </c:pt>
                <c:pt idx="1">
                  <c:v>0</c:v>
                </c:pt>
                <c:pt idx="2">
                  <c:v>3.3333333333333335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57.692307692307693</c:v>
                </c:pt>
                <c:pt idx="1">
                  <c:v>17.39130434782609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56.521739130434888</c:v>
                </c:pt>
                <c:pt idx="2">
                  <c:v>63.333333333333336</c:v>
                </c:pt>
                <c:pt idx="3">
                  <c:v>55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0</c:v>
                </c:pt>
                <c:pt idx="1">
                  <c:v>26.086956521739129</c:v>
                </c:pt>
                <c:pt idx="2">
                  <c:v>13.333333333333334</c:v>
                </c:pt>
                <c:pt idx="3">
                  <c:v>23</c:v>
                </c:pt>
              </c:numCache>
            </c:numRef>
          </c:val>
        </c:ser>
        <c:axId val="96212864"/>
        <c:axId val="96214400"/>
      </c:areaChart>
      <c:catAx>
        <c:axId val="96212864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214400"/>
        <c:crosses val="autoZero"/>
        <c:auto val="1"/>
        <c:lblAlgn val="ctr"/>
        <c:lblOffset val="100"/>
      </c:catAx>
      <c:valAx>
        <c:axId val="9621440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212864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46.153846153845954</c:v>
                </c:pt>
                <c:pt idx="1">
                  <c:v>13.043478260869565</c:v>
                </c:pt>
                <c:pt idx="2">
                  <c:v>6.666666666666667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30.76923076923077</c:v>
                </c:pt>
                <c:pt idx="1">
                  <c:v>34.782608695652144</c:v>
                </c:pt>
                <c:pt idx="2">
                  <c:v>46.666666666666522</c:v>
                </c:pt>
                <c:pt idx="3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52.173913043478343</c:v>
                </c:pt>
                <c:pt idx="2">
                  <c:v>46.666666666666522</c:v>
                </c:pt>
                <c:pt idx="3">
                  <c:v>18</c:v>
                </c:pt>
              </c:numCache>
            </c:numRef>
          </c:val>
        </c:ser>
        <c:axId val="96262016"/>
        <c:axId val="96263552"/>
      </c:areaChart>
      <c:catAx>
        <c:axId val="96262016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263552"/>
        <c:crosses val="autoZero"/>
        <c:auto val="1"/>
        <c:lblAlgn val="ctr"/>
        <c:lblOffset val="100"/>
      </c:catAx>
      <c:valAx>
        <c:axId val="9626355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262016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7186146062866042"/>
          <c:y val="4.9312945236683635E-2"/>
          <c:w val="0.67335742451227265"/>
          <c:h val="0.72862100384567774"/>
        </c:manualLayout>
      </c:layout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15.384615384615385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46.153846153845954</c:v>
                </c:pt>
                <c:pt idx="1">
                  <c:v>4.3478260869565215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38.461538461538446</c:v>
                </c:pt>
                <c:pt idx="1">
                  <c:v>69.565217391304344</c:v>
                </c:pt>
                <c:pt idx="2">
                  <c:v>66.666666666666671</c:v>
                </c:pt>
                <c:pt idx="3">
                  <c:v>55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0</c:v>
                </c:pt>
                <c:pt idx="1">
                  <c:v>26.086956521739129</c:v>
                </c:pt>
                <c:pt idx="2">
                  <c:v>13.333333333333334</c:v>
                </c:pt>
                <c:pt idx="3">
                  <c:v>23</c:v>
                </c:pt>
              </c:numCache>
            </c:numRef>
          </c:val>
        </c:ser>
        <c:axId val="96573312"/>
        <c:axId val="96574848"/>
      </c:areaChart>
      <c:catAx>
        <c:axId val="96573312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574848"/>
        <c:crosses val="autoZero"/>
        <c:auto val="1"/>
        <c:lblAlgn val="ctr"/>
        <c:lblOffset val="100"/>
      </c:catAx>
      <c:valAx>
        <c:axId val="96574848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6573312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50</c:v>
                </c:pt>
                <c:pt idx="1">
                  <c:v>4.3478260869565215</c:v>
                </c:pt>
                <c:pt idx="2">
                  <c:v>13.333333333333334</c:v>
                </c:pt>
                <c:pt idx="3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26.923076923076923</c:v>
                </c:pt>
                <c:pt idx="1">
                  <c:v>26.086956521739129</c:v>
                </c:pt>
                <c:pt idx="2">
                  <c:v>60</c:v>
                </c:pt>
                <c:pt idx="3">
                  <c:v>59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11.538461538461538</c:v>
                </c:pt>
                <c:pt idx="1">
                  <c:v>69.565217391304344</c:v>
                </c:pt>
                <c:pt idx="2">
                  <c:v>26.666666666666668</c:v>
                </c:pt>
                <c:pt idx="3">
                  <c:v>27</c:v>
                </c:pt>
              </c:numCache>
            </c:numRef>
          </c:val>
        </c:ser>
        <c:axId val="92091520"/>
        <c:axId val="92093056"/>
      </c:areaChart>
      <c:catAx>
        <c:axId val="92091520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2093056"/>
        <c:crosses val="autoZero"/>
        <c:auto val="1"/>
        <c:lblAlgn val="ctr"/>
        <c:lblOffset val="100"/>
      </c:catAx>
      <c:valAx>
        <c:axId val="92093056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92091520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areaChart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о.н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н.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19.230769230769134</c:v>
                </c:pt>
                <c:pt idx="1">
                  <c:v>4.3478260869565215</c:v>
                </c:pt>
                <c:pt idx="2">
                  <c:v>16.666666666666668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65.384615384615557</c:v>
                </c:pt>
                <c:pt idx="1">
                  <c:v>26.086956521739129</c:v>
                </c:pt>
                <c:pt idx="2">
                  <c:v>60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в.ср.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52.173913043478343</c:v>
                </c:pt>
                <c:pt idx="2">
                  <c:v>23.333333333333268</c:v>
                </c:pt>
                <c:pt idx="3">
                  <c:v>50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В.</c:v>
                </c:pt>
              </c:strCache>
            </c:strRef>
          </c:tx>
          <c:spPr>
            <a:ln w="25400">
              <a:noFill/>
            </a:ln>
          </c:spPr>
          <c:cat>
            <c:strRef>
              <c:f>Лист1!$A$2:$A$5</c:f>
              <c:strCache>
                <c:ptCount val="4"/>
                <c:pt idx="0">
                  <c:v>2012-13</c:v>
                </c:pt>
                <c:pt idx="1">
                  <c:v>2013-14</c:v>
                </c:pt>
                <c:pt idx="2">
                  <c:v>2014-15</c:v>
                </c:pt>
                <c:pt idx="3">
                  <c:v>2015-16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7.6923076923076925</c:v>
                </c:pt>
                <c:pt idx="1">
                  <c:v>17.39130434782609</c:v>
                </c:pt>
                <c:pt idx="2">
                  <c:v>0</c:v>
                </c:pt>
                <c:pt idx="3">
                  <c:v>32</c:v>
                </c:pt>
              </c:numCache>
            </c:numRef>
          </c:val>
        </c:ser>
        <c:axId val="104376576"/>
        <c:axId val="104394752"/>
      </c:areaChart>
      <c:catAx>
        <c:axId val="104376576"/>
        <c:scaling>
          <c:orientation val="minMax"/>
        </c:scaling>
        <c:axPos val="b"/>
        <c:numFmt formatCode="dd/mm/yyyy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4394752"/>
        <c:crosses val="autoZero"/>
        <c:auto val="1"/>
        <c:lblAlgn val="ctr"/>
        <c:lblOffset val="100"/>
      </c:catAx>
      <c:valAx>
        <c:axId val="10439475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04376576"/>
        <c:crosses val="autoZero"/>
        <c:crossBetween val="midCat"/>
      </c:valAx>
    </c:plotArea>
    <c:legend>
      <c:legendPos val="r"/>
      <c:layout/>
      <c:txPr>
        <a:bodyPr/>
        <a:lstStyle/>
        <a:p>
          <a:pPr>
            <a:defRPr sz="10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5C796-CA7A-4127-8B74-54BB96B11FEA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2985F-004B-4957-BD94-A09E572A9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007C93-0135-4C29-A132-395957C09843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E5B66-1D96-4BC6-9BA9-17A8F2D75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8F0BE-B318-443F-991B-AE7A6B634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858EB-D6DB-46C1-94B2-367F9AABC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B9CB200-5FB2-4B9D-A4EA-C1C8E001C7E4}" type="datetimeFigureOut">
              <a:rPr lang="ru-RU" smtClean="0"/>
              <a:pPr/>
              <a:t>19.09.2017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C6BF75-EC2A-4D05-B3BB-611AC795C0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5" r:id="rId12"/>
    <p:sldLayoutId id="2147483746" r:id="rId13"/>
    <p:sldLayoutId id="2147483747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1142976" y="571480"/>
            <a:ext cx="684053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algn="ctr"/>
            <a:r>
              <a:rPr lang="ru-RU" dirty="0">
                <a:latin typeface="Monotype Corsiva" pitchFamily="66" charset="0"/>
              </a:rPr>
              <a:t>Муниципальное автономное общеобразовательное учреждение </a:t>
            </a:r>
            <a:endParaRPr lang="ru-RU" dirty="0" smtClean="0">
              <a:latin typeface="Monotype Corsiva" pitchFamily="66" charset="0"/>
            </a:endParaRPr>
          </a:p>
          <a:p>
            <a:pPr algn="ctr"/>
            <a:r>
              <a:rPr lang="ru-RU" dirty="0" smtClean="0">
                <a:latin typeface="Monotype Corsiva" pitchFamily="66" charset="0"/>
              </a:rPr>
              <a:t>«Средняя </a:t>
            </a:r>
            <a:r>
              <a:rPr lang="ru-RU" dirty="0">
                <a:latin typeface="Monotype Corsiva" pitchFamily="66" charset="0"/>
              </a:rPr>
              <a:t>общеобразовательная школа №38»</a:t>
            </a:r>
          </a:p>
        </p:txBody>
      </p: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000100" y="2357430"/>
            <a:ext cx="72009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bIns="0" anchor="ctr">
            <a:spAutoFit/>
          </a:bodyPr>
          <a:lstStyle/>
          <a:p>
            <a:pPr algn="ctr"/>
            <a:r>
              <a:rPr lang="ru-RU" sz="3200" b="1" dirty="0">
                <a:latin typeface="Monotype Corsiva" pitchFamily="66" charset="0"/>
              </a:rPr>
              <a:t>Психолого-педагогическое сопровождение образовательного процесса в условиях школы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2043098" cy="428628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Любовь к Родине</a:t>
            </a:r>
            <a:endParaRPr lang="ru-RU" sz="1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500042"/>
          <a:ext cx="4643470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5"/>
          <p:cNvGraphicFramePr>
            <a:graphicFrameLocks/>
          </p:cNvGraphicFramePr>
          <p:nvPr/>
        </p:nvGraphicFramePr>
        <p:xfrm>
          <a:off x="5000628" y="500042"/>
          <a:ext cx="3643338" cy="185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072198" y="285728"/>
            <a:ext cx="12647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Товарищество</a:t>
            </a:r>
            <a:endParaRPr lang="ru-RU" sz="14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785786" y="2500306"/>
          <a:ext cx="3857652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43042" y="2214554"/>
            <a:ext cx="11234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Трудолюбие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857752" y="2500306"/>
          <a:ext cx="3786214" cy="178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929322" y="2214554"/>
            <a:ext cx="2063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Дисциплинированность 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857224" y="4714884"/>
          <a:ext cx="3714776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28728" y="4357694"/>
            <a:ext cx="12752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Бережливость</a:t>
            </a:r>
            <a:endParaRPr lang="ru-RU" dirty="0"/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4786314" y="4714884"/>
          <a:ext cx="3714776" cy="178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357950" y="392906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Честность</a:t>
            </a:r>
            <a: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57224" y="714356"/>
          <a:ext cx="3971924" cy="1697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1538" y="0"/>
            <a:ext cx="9648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Доброта</a:t>
            </a:r>
            <a: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929190" y="714356"/>
          <a:ext cx="3357586" cy="164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00628" y="357166"/>
            <a:ext cx="34445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Стремление к физическому совершенству </a:t>
            </a:r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071538" y="2786058"/>
          <a:ext cx="3500462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1538" y="2357430"/>
            <a:ext cx="19998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Любовь к прекрасному </a:t>
            </a:r>
            <a:endParaRPr lang="ru-RU" dirty="0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072066" y="2714620"/>
          <a:ext cx="3357586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786446" y="2285992"/>
            <a:ext cx="1622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Любознательность</a:t>
            </a:r>
            <a:endParaRPr lang="ru-RU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2714612" y="4897438"/>
          <a:ext cx="3571900" cy="1960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286116" y="4500570"/>
            <a:ext cx="1573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Умение общаться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Показания мониторинга воспитательного результата снимаем в конце учебного года (апрель). Сравниваем их с результатами предыдущего года, анализируем полученные результаты, на основании которых делаем вывод о результативности своей работы и планируем свою дальнейшую деятельность.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00174"/>
            <a:ext cx="8215338" cy="50006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Методики:</a:t>
            </a:r>
          </a:p>
          <a:p>
            <a:pPr eaLnBrk="1" hangingPunct="1">
              <a:lnSpc>
                <a:spcPct val="90000"/>
              </a:lnSpc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ТУРМШ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Авторы: Е.М. Борисова, В.П.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Арасланьян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(1-4 классы)</a:t>
            </a:r>
          </a:p>
          <a:p>
            <a:pPr eaLnBrk="1" hangingPunct="1">
              <a:lnSpc>
                <a:spcPct val="9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ГИТ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Авторы: М.К. Акимова, Е.М. Борисова, В.Т. Козлова (5-6 классы)</a:t>
            </a:r>
          </a:p>
          <a:p>
            <a:pPr eaLnBrk="1" hangingPunct="1">
              <a:lnSpc>
                <a:spcPct val="9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ШТУР-2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Авторы: К.М. Гуревич, М.К. Акимова, Е.М. Борисова (7-9 классы)</a:t>
            </a:r>
          </a:p>
          <a:p>
            <a:pPr eaLnBrk="1" hangingPunct="1">
              <a:lnSpc>
                <a:spcPct val="90000"/>
              </a:lnSpc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АСТУР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Авторы: К.М. Гуревич, М.К. Акимова, Е.М. Борисова (10-11 классы)</a:t>
            </a:r>
          </a:p>
          <a:p>
            <a:pPr eaLnBrk="1" hangingPunct="1">
              <a:lnSpc>
                <a:spcPct val="90000"/>
              </a:lnSpc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1214414" y="214290"/>
            <a:ext cx="705643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900">
              <a:solidFill>
                <a:srgbClr val="660066"/>
              </a:solidFill>
            </a:endParaRP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785786" y="500062"/>
            <a:ext cx="7899427" cy="7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Мониторинг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умственного развития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графи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0038" y="1614488"/>
            <a:ext cx="6002337" cy="3629025"/>
          </a:xfrm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428604"/>
            <a:ext cx="5616575" cy="25241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Индивидуальная карточка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714612" y="928670"/>
            <a:ext cx="3714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Ф.И.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*******************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*****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20_г.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228600" algn="l"/>
              </a:tabLst>
            </a:pPr>
            <a:endParaRPr lang="ru-RU" dirty="0">
              <a:latin typeface="Arial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Склонности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81075"/>
            <a:ext cx="8207375" cy="5762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когнитивных процессов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1989138"/>
            <a:ext cx="7532712" cy="3297250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свойства внимания: устойчивость, концентрация, точность, скорость объем.</a:t>
            </a:r>
          </a:p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типы памяти</a:t>
            </a:r>
          </a:p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мышление (основные мыслительные операции)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1619250" y="549275"/>
            <a:ext cx="705643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90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00188" y="1785938"/>
          <a:ext cx="6095998" cy="3232120"/>
        </p:xfrm>
        <a:graphic>
          <a:graphicData uri="http://schemas.openxmlformats.org/drawingml/2006/table">
            <a:tbl>
              <a:tblPr/>
              <a:tblGrid>
                <a:gridCol w="1689811"/>
                <a:gridCol w="399897"/>
                <a:gridCol w="399897"/>
                <a:gridCol w="399897"/>
                <a:gridCol w="399897"/>
                <a:gridCol w="401117"/>
                <a:gridCol w="401117"/>
                <a:gridCol w="401117"/>
                <a:gridCol w="401117"/>
                <a:gridCol w="401117"/>
                <a:gridCol w="401117"/>
                <a:gridCol w="399897"/>
              </a:tblGrid>
              <a:tr h="4617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Месяцы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Параметры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Адаптация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Мотивация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Социометрия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Уровень умственного развития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2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Мониторинг воспитательного результата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Когнитивные процессы (внимание, типы памяти, мышление)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639" name="Rectangle 1"/>
          <p:cNvSpPr>
            <a:spLocks noChangeArrowheads="1"/>
          </p:cNvSpPr>
          <p:nvPr/>
        </p:nvSpPr>
        <p:spPr bwMode="auto">
          <a:xfrm>
            <a:off x="928661" y="642938"/>
            <a:ext cx="778674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dirty="0">
                <a:latin typeface="Times New Roman" pitchFamily="18" charset="0"/>
              </a:rPr>
              <a:t>График диагностических исследований</a:t>
            </a:r>
            <a:endParaRPr lang="ru-RU" sz="1050" dirty="0"/>
          </a:p>
          <a:p>
            <a:pPr eaLnBrk="0" hangingPunct="0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28794" y="1857364"/>
          <a:ext cx="6000771" cy="3232122"/>
        </p:xfrm>
        <a:graphic>
          <a:graphicData uri="http://schemas.openxmlformats.org/drawingml/2006/table">
            <a:tbl>
              <a:tblPr/>
              <a:tblGrid>
                <a:gridCol w="1691165"/>
                <a:gridCol w="398997"/>
                <a:gridCol w="398997"/>
                <a:gridCol w="398997"/>
                <a:gridCol w="398997"/>
                <a:gridCol w="400218"/>
                <a:gridCol w="402658"/>
                <a:gridCol w="402658"/>
                <a:gridCol w="402658"/>
                <a:gridCol w="402658"/>
                <a:gridCol w="402658"/>
                <a:gridCol w="300110"/>
              </a:tblGrid>
              <a:tr h="461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        Классы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Параметры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Адаптация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Мотивация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Социометрия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Уровень умственного развития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2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Мониторинг воспитательного результата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Когнитивные процессы (внимание, типы памяти, мышление)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528" marR="6452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687" name="Rectangle 1"/>
          <p:cNvSpPr>
            <a:spLocks noChangeArrowheads="1"/>
          </p:cNvSpPr>
          <p:nvPr/>
        </p:nvSpPr>
        <p:spPr bwMode="auto">
          <a:xfrm>
            <a:off x="928662" y="571500"/>
            <a:ext cx="79296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000" b="1">
                <a:latin typeface="Times New Roman" pitchFamily="18" charset="0"/>
              </a:rPr>
              <a:t>Ответственные за проведение диагностических исследований в классах.</a:t>
            </a:r>
            <a:endParaRPr lang="ru-RU" sz="900"/>
          </a:p>
        </p:txBody>
      </p:sp>
      <p:sp>
        <p:nvSpPr>
          <p:cNvPr id="23688" name="Прямоугольник 4"/>
          <p:cNvSpPr>
            <a:spLocks noChangeArrowheads="1"/>
          </p:cNvSpPr>
          <p:nvPr/>
        </p:nvSpPr>
        <p:spPr bwMode="auto">
          <a:xfrm>
            <a:off x="1214414" y="5500702"/>
            <a:ext cx="4572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dirty="0">
                <a:latin typeface="Times New Roman" pitchFamily="18" charset="0"/>
              </a:rPr>
              <a:t>П- Психолог</a:t>
            </a:r>
            <a:endParaRPr lang="ru-RU" sz="800" dirty="0"/>
          </a:p>
          <a:p>
            <a:pPr eaLnBrk="0" hangingPunct="0"/>
            <a:r>
              <a:rPr lang="ru-RU" dirty="0">
                <a:latin typeface="Times New Roman" pitchFamily="18" charset="0"/>
              </a:rPr>
              <a:t>У- учитель (классный руководитель)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989138"/>
            <a:ext cx="8207375" cy="576262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Данная система позволяет: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2781300"/>
            <a:ext cx="7604150" cy="2719402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Учесть при анализе и планировании своей работы динамику изменений личностных качеств каждого ребенка</a:t>
            </a:r>
          </a:p>
          <a:p>
            <a:pPr eaLnBrk="1" hangingPunct="1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Обеспечить единство требований к учащимся</a:t>
            </a:r>
          </a:p>
          <a:p>
            <a:pPr eaLnBrk="1" hangingPunct="1">
              <a:buFont typeface="Wingdings" pitchFamily="2" charset="2"/>
              <a:buNone/>
            </a:pPr>
            <a:endParaRPr lang="ru-RU" sz="2000" b="1" dirty="0" smtClean="0">
              <a:latin typeface="Arial" pitchFamily="34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619250" y="549275"/>
            <a:ext cx="705643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90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1142976" y="2000240"/>
            <a:ext cx="7308850" cy="3727465"/>
          </a:xfrm>
        </p:spPr>
        <p:txBody>
          <a:bodyPr/>
          <a:lstStyle/>
          <a:p>
            <a:pPr marL="533400" indent="-533400" algn="ctr" eaLnBrk="1" hangingPunct="1">
              <a:buFont typeface="Wingdings" pitchFamily="2" charset="2"/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Система психолого-педагогического сопровождения </a:t>
            </a:r>
          </a:p>
          <a:p>
            <a:pPr marL="533400" indent="-533400" algn="ctr" eaLnBrk="1" hangingPunct="1">
              <a:buFont typeface="Wingdings" pitchFamily="2" charset="2"/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(в нашем понимании) </a:t>
            </a:r>
          </a:p>
          <a:p>
            <a:pPr marL="533400" indent="-533400" algn="ctr" eaLnBrk="1" hangingPunct="1">
              <a:buFont typeface="Wingdings" pitchFamily="2" charset="2"/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– это психологический мониторинг и эффективное использование педагогическими работниками имеющейся информации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ru-RU" sz="2600" dirty="0" smtClean="0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1989138"/>
            <a:ext cx="7818464" cy="3440126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000" b="1" dirty="0" smtClean="0">
                <a:latin typeface="Arial" pitchFamily="34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анализе результатов своей работы, мы практически отошли от количественных показателей проведенных мероприятий, что позволяет педагогам применять в своей работе современные технологии, использовать нестандартные приемы.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1619250" y="549275"/>
            <a:ext cx="705643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90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331913" y="785794"/>
            <a:ext cx="7096125" cy="5234006"/>
          </a:xfrm>
        </p:spPr>
        <p:txBody>
          <a:bodyPr>
            <a:normAutofit fontScale="92500" lnSpcReduction="20000"/>
          </a:bodyPr>
          <a:lstStyle/>
          <a:p>
            <a:pPr marL="0" indent="441325" algn="just" eaLnBrk="1" hangingPunct="1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Цель:	</a:t>
            </a:r>
          </a:p>
          <a:p>
            <a:pPr marL="0" indent="441325" algn="just" eaLnBrk="1" hangingPunct="1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воспитанника, способного выдержать конкуренцию на рынке труда и в сфере профессионального образования.</a:t>
            </a:r>
          </a:p>
          <a:p>
            <a:pPr marL="3175" indent="452438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45243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175" indent="45243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системы психолого-педагогического сопровождения ребенка, позволяющей своевременно выявлять и целенаправленно развивать его способности.</a:t>
            </a:r>
          </a:p>
          <a:p>
            <a:pPr marL="3175" indent="452438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175" indent="45243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 педагогически обоснованного воздействия, с целью развития личностных качеств воспитанника.</a:t>
            </a:r>
          </a:p>
          <a:p>
            <a:pPr marL="0" indent="441325" algn="just" eaLnBrk="1" hangingPunct="1">
              <a:buFont typeface="Wingdings" pitchFamily="2" charset="2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71480"/>
            <a:ext cx="6119812" cy="1570038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2185988"/>
            <a:ext cx="8353425" cy="3833812"/>
          </a:xfrm>
        </p:spPr>
        <p:txBody>
          <a:bodyPr/>
          <a:lstStyle/>
          <a:p>
            <a:pPr marL="717550" indent="-358775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Мониторинг воспитательного результата</a:t>
            </a:r>
          </a:p>
          <a:p>
            <a:pPr marL="717550" indent="-358775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717550" indent="-358775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Мониторинг уровня умственного развития</a:t>
            </a:r>
          </a:p>
          <a:p>
            <a:pPr marL="717550" indent="-358775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717550" indent="-358775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Изучение когнитивных и психосоциальных 	особенностей личности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85728"/>
            <a:ext cx="7758138" cy="6215106"/>
          </a:xfrm>
        </p:spPr>
        <p:txBody>
          <a:bodyPr>
            <a:normAutofit/>
          </a:bodyPr>
          <a:lstStyle/>
          <a:p>
            <a:pPr marL="0" indent="268288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Мониторинг воспитательного результата.</a:t>
            </a:r>
          </a:p>
          <a:p>
            <a:pPr marL="0" indent="268288"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82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мониторинга воспитательного результата разработана программа. Нами используются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опросники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которые позволяют вести мониторинг изменения личностных качеств выпускников, как индивидуально у каждого, так и на класс в целом. Определены критерии, позволяющие установить уровень развития того или иного качества у ребенка. Высший уровень развития определенного качества – выполняю сам и требую от окружающих.</a:t>
            </a:r>
          </a:p>
          <a:p>
            <a:pPr marL="0" indent="268288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8288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Нами были отобраны одиннадцать основных направлений по которым ведется мониторинг воспитательного результата.</a:t>
            </a:r>
          </a:p>
          <a:p>
            <a:pPr marL="0" indent="26828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Каждое из которых включает в себя четыре подпункта, раскрывающие их содержание:</a:t>
            </a:r>
          </a:p>
          <a:p>
            <a:pPr>
              <a:buNone/>
            </a:pPr>
            <a:endParaRPr lang="ru-RU" sz="4300" dirty="0" smtClean="0">
              <a:latin typeface="Monotype Corsiva" pitchFamily="66" charset="0"/>
              <a:cs typeface="Times New Roman" pitchFamily="18" charset="0"/>
            </a:endParaRPr>
          </a:p>
          <a:p>
            <a:pPr marL="1588" indent="266700" algn="just">
              <a:buFont typeface="+mj-lt"/>
              <a:buAutoNum type="arabicPeriod"/>
            </a:pPr>
            <a:endParaRPr lang="ru-RU" sz="4300" dirty="0" smtClean="0">
              <a:latin typeface="Monotype Corsiva" pitchFamily="66" charset="0"/>
              <a:cs typeface="Times New Roman" pitchFamily="18" charset="0"/>
            </a:endParaRPr>
          </a:p>
          <a:p>
            <a:pPr marL="0" indent="268288" algn="just">
              <a:buNone/>
            </a:pPr>
            <a:endParaRPr lang="ru-RU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7615262" cy="614366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Индикаторы воспитательного результата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IX –XI 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классы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Патриотизм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Товарищество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Трудолюбие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Дисциплинированность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Бережливость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Честность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Доброта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Стремление к физическому совершенству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Любовь к прекрасному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 Коммуникабельность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68413"/>
            <a:ext cx="8229600" cy="1012825"/>
          </a:xfrm>
        </p:spPr>
        <p:txBody>
          <a:bodyPr/>
          <a:lstStyle/>
          <a:p>
            <a:pPr algn="ctr" eaLnBrk="1" hangingPunct="1"/>
            <a:r>
              <a:rPr lang="ru-RU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Трудолюбие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2276475"/>
            <a:ext cx="8286776" cy="38496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>
                <a:latin typeface="Times New Roman" pitchFamily="18" charset="0"/>
              </a:rPr>
              <a:t>      </a:t>
            </a:r>
            <a:r>
              <a:rPr lang="ru-RU" sz="2100" b="1" u="sng" dirty="0" smtClean="0">
                <a:latin typeface="Times New Roman" pitchFamily="18" charset="0"/>
              </a:rPr>
              <a:t>1-5 классы</a:t>
            </a:r>
            <a:r>
              <a:rPr lang="ru-RU" sz="2100" b="1" dirty="0" smtClean="0">
                <a:latin typeface="Times New Roman" pitchFamily="18" charset="0"/>
              </a:rPr>
              <a:t>        	                                  </a:t>
            </a:r>
            <a:r>
              <a:rPr lang="ru-RU" sz="2100" b="1" u="sng" dirty="0" smtClean="0">
                <a:latin typeface="Times New Roman" pitchFamily="18" charset="0"/>
              </a:rPr>
              <a:t>6 - 8 классы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занимаюсь ручным трудом			</a:t>
            </a: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</a:t>
            </a:r>
            <a:r>
              <a:rPr lang="ru-RU" sz="1300" b="1" dirty="0" smtClean="0">
                <a:latin typeface="Times New Roman" pitchFamily="18" charset="0"/>
              </a:rPr>
              <a:t> выполняю обязанности по дому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выполняю обязанности по дому	          	</a:t>
            </a: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</a:t>
            </a:r>
            <a:r>
              <a:rPr lang="ru-RU" sz="1300" b="1" dirty="0" smtClean="0">
                <a:latin typeface="Times New Roman" pitchFamily="18" charset="0"/>
              </a:rPr>
              <a:t> участвую в коллективном самообслуживании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выполняю обязанности в классе		</a:t>
            </a: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</a:t>
            </a:r>
            <a:r>
              <a:rPr lang="ru-RU" sz="1300" b="1" dirty="0" smtClean="0">
                <a:latin typeface="Times New Roman" pitchFamily="18" charset="0"/>
              </a:rPr>
              <a:t> люблю ухаживать за растениями, животными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ухаживаю за растениями, животными		</a:t>
            </a: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</a:t>
            </a:r>
            <a:r>
              <a:rPr lang="ru-RU" sz="1300" b="1" dirty="0" smtClean="0">
                <a:latin typeface="Times New Roman" pitchFamily="18" charset="0"/>
              </a:rPr>
              <a:t> стремлюсь овладеть трудовыми навыками,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1100" b="1" dirty="0" smtClean="0">
                <a:latin typeface="Times New Roman" pitchFamily="18" charset="0"/>
              </a:rPr>
              <a:t>					    	   </a:t>
            </a:r>
            <a:r>
              <a:rPr lang="ru-RU" sz="1300" b="1" dirty="0" smtClean="0">
                <a:latin typeface="Times New Roman" pitchFamily="18" charset="0"/>
              </a:rPr>
              <a:t>применять их на практике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3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3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300" dirty="0" smtClean="0">
                <a:latin typeface="Times New Roman" pitchFamily="18" charset="0"/>
              </a:rPr>
              <a:t>          </a:t>
            </a:r>
            <a:r>
              <a:rPr lang="ru-RU" sz="2100" b="1" u="sng" dirty="0" smtClean="0">
                <a:latin typeface="Times New Roman" pitchFamily="18" charset="0"/>
              </a:rPr>
              <a:t>9 -  11 классы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своевременно выполняю любую нужную работу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имею привычку доводить начатое до конца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качественно выполняю работу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300" b="1" dirty="0" smtClean="0">
                <a:solidFill>
                  <a:schemeClr val="accent2"/>
                </a:solidFill>
                <a:latin typeface="Times New Roman" pitchFamily="18" charset="0"/>
              </a:rPr>
              <a:t>- </a:t>
            </a:r>
            <a:r>
              <a:rPr lang="ru-RU" sz="1300" b="1" dirty="0" smtClean="0">
                <a:latin typeface="Times New Roman" pitchFamily="18" charset="0"/>
              </a:rPr>
              <a:t>имею глубокий интерес к определенной сфере трудовой деятельности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ru-RU" sz="1300" dirty="0" smtClean="0">
              <a:latin typeface="Times New Roman" pitchFamily="18" charset="0"/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1619250" y="476250"/>
            <a:ext cx="7056438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900">
              <a:solidFill>
                <a:srgbClr val="660066"/>
              </a:solidFill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2285984" y="571480"/>
            <a:ext cx="4681537" cy="52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Мониторинг воспитательного результата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785794"/>
            <a:ext cx="7498080" cy="5462606"/>
          </a:xfrm>
        </p:spPr>
        <p:txBody>
          <a:bodyPr>
            <a:normAutofit/>
          </a:bodyPr>
          <a:lstStyle/>
          <a:p>
            <a:pPr marL="0" indent="268288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и ведутся индивидуальные карточки, сводные таблицы на класс, позволяющие отслеживать динамику происходящих изменений.</a:t>
            </a:r>
          </a:p>
          <a:p>
            <a:pPr marL="0" indent="268288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785794"/>
            <a:ext cx="5832475" cy="912833"/>
          </a:xfrm>
        </p:spPr>
        <p:txBody>
          <a:bodyPr/>
          <a:lstStyle/>
          <a:p>
            <a:pPr algn="ctr" eaLnBrk="1" hangingPunct="1"/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Индивидуальная карточка</a:t>
            </a:r>
          </a:p>
        </p:txBody>
      </p:sp>
      <p:graphicFrame>
        <p:nvGraphicFramePr>
          <p:cNvPr id="12321" name="Group 33"/>
          <p:cNvGraphicFramePr>
            <a:graphicFrameLocks noGrp="1"/>
          </p:cNvGraphicFramePr>
          <p:nvPr>
            <p:ph sz="half" idx="2"/>
          </p:nvPr>
        </p:nvGraphicFramePr>
        <p:xfrm>
          <a:off x="1066800" y="4291013"/>
          <a:ext cx="4205288" cy="289560"/>
        </p:xfrm>
        <a:graphic>
          <a:graphicData uri="http://schemas.openxmlformats.org/drawingml/2006/table">
            <a:tbl>
              <a:tblPr/>
              <a:tblGrid>
                <a:gridCol w="4205288"/>
              </a:tblGrid>
              <a:tr h="285750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490" name="Rectangle 36"/>
          <p:cNvSpPr>
            <a:spLocks noChangeArrowheads="1"/>
          </p:cNvSpPr>
          <p:nvPr/>
        </p:nvSpPr>
        <p:spPr bwMode="auto">
          <a:xfrm>
            <a:off x="2071670" y="214290"/>
            <a:ext cx="53578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Мониторинг воспитательного результата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357422" y="2285992"/>
          <a:ext cx="4540250" cy="2790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746</TotalTime>
  <Words>447</Words>
  <Application>Microsoft Office PowerPoint</Application>
  <PresentationFormat>Экран (4:3)</PresentationFormat>
  <Paragraphs>194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Слайд 1</vt:lpstr>
      <vt:lpstr>Слайд 2</vt:lpstr>
      <vt:lpstr>Слайд 3</vt:lpstr>
      <vt:lpstr>Мониторинг</vt:lpstr>
      <vt:lpstr>Слайд 5</vt:lpstr>
      <vt:lpstr>Слайд 6</vt:lpstr>
      <vt:lpstr>Трудолюбие</vt:lpstr>
      <vt:lpstr>Слайд 8</vt:lpstr>
      <vt:lpstr>Индивидуальная карточка</vt:lpstr>
      <vt:lpstr>Любовь к Родине</vt:lpstr>
      <vt:lpstr>Слайд 11</vt:lpstr>
      <vt:lpstr>Слайд 12</vt:lpstr>
      <vt:lpstr>Слайд 13</vt:lpstr>
      <vt:lpstr>Индивидуальная карточка</vt:lpstr>
      <vt:lpstr>Склонности</vt:lpstr>
      <vt:lpstr>Изучение когнитивных процессов</vt:lpstr>
      <vt:lpstr>Слайд 17</vt:lpstr>
      <vt:lpstr>Слайд 18</vt:lpstr>
      <vt:lpstr>Данная система позволяет: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75</cp:revision>
  <dcterms:created xsi:type="dcterms:W3CDTF">2013-09-16T10:42:58Z</dcterms:created>
  <dcterms:modified xsi:type="dcterms:W3CDTF">2017-09-19T09:29:57Z</dcterms:modified>
</cp:coreProperties>
</file>